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405"/>
  </p:normalViewPr>
  <p:slideViewPr>
    <p:cSldViewPr snapToGrid="0" snapToObjects="1">
      <p:cViewPr varScale="1">
        <p:scale>
          <a:sx n="65" d="100"/>
          <a:sy n="65" d="100"/>
        </p:scale>
        <p:origin x="3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FF32A8-F2AF-DD4F-BC22-B45D8490E1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437E5ED-E86D-084D-ADD7-2D773E640C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D6A4A7-F93F-9B4B-9AC6-F614F8369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D5C2-FAC1-3D44-A654-AA56FAF136FB}" type="datetimeFigureOut">
              <a:rPr lang="es-CO" smtClean="0"/>
              <a:t>24/11/2020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AE664F-6FF4-3A48-9556-BADE3492E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5567A4-7B24-2049-B533-8DD310A35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BC384-8637-6B4D-BBCE-6DC5E40D5C7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603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676A7A-3DA8-1C4A-85E4-0504AB2A8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E469F58-78E1-5746-B1F8-0C90F2F0CB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D769540-6034-F043-90C7-333BD2CE6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D5C2-FAC1-3D44-A654-AA56FAF136FB}" type="datetimeFigureOut">
              <a:rPr lang="es-CO" smtClean="0"/>
              <a:t>24/11/2020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A603DB5-D7BC-3149-BF84-5AF4C7633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E3B2DE-05CE-604D-A7EB-7D6E21C2B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BC384-8637-6B4D-BBCE-6DC5E40D5C7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53291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AD41CFE-8B73-C449-9958-9FA6FAA25B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FF64A4B-2980-9D47-8048-59D58F4526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CA277E-B8F7-9143-907C-4EC7CD50E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D5C2-FAC1-3D44-A654-AA56FAF136FB}" type="datetimeFigureOut">
              <a:rPr lang="es-CO" smtClean="0"/>
              <a:t>24/11/2020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496D8FB-72C0-3546-B63C-4BA11A3B1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02BE5B-E3DB-F148-AAB4-495605EF6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BC384-8637-6B4D-BBCE-6DC5E40D5C7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5139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0FAA00-CCB1-A649-B62B-A2B3DF717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012987C-A82F-5C49-AD74-C0DEAE52BB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C4CEE7-EC46-D54F-8466-A1DA6B7B7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D5C2-FAC1-3D44-A654-AA56FAF136FB}" type="datetimeFigureOut">
              <a:rPr lang="es-CO" smtClean="0"/>
              <a:t>24/11/2020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7CEE2C9-0754-8B4D-968A-C70DA07D9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C0E113F-9014-0843-881F-4ABC4D370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BC384-8637-6B4D-BBCE-6DC5E40D5C7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53492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112B3B-4197-2646-A9B0-EA977AE7E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0253CB1-F853-3A48-BE61-19B01DDD9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496AD6-B043-9046-B906-68EB6D9E6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D5C2-FAC1-3D44-A654-AA56FAF136FB}" type="datetimeFigureOut">
              <a:rPr lang="es-CO" smtClean="0"/>
              <a:t>24/11/2020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75B17FD-1C88-C948-87AF-5E0CCB4A3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ECD2BD-40C1-0744-83F9-3009516CC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BC384-8637-6B4D-BBCE-6DC5E40D5C7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10385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9AD2E5-C346-174D-98FD-2CF95B2D4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244F138-4B7F-B342-BDD8-0C05D8220F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FAC92E0-A6E6-4F4F-906D-264EA6F1B6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28856C0-887B-5C42-B767-BB8152B51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D5C2-FAC1-3D44-A654-AA56FAF136FB}" type="datetimeFigureOut">
              <a:rPr lang="es-CO" smtClean="0"/>
              <a:t>24/11/2020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B12F448-F5CF-814C-A3C6-B5428F65A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8AF11FD-8B61-E944-B9AB-5BFF7294F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BC384-8637-6B4D-BBCE-6DC5E40D5C7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1845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7DA3FA-1AE3-AA4A-80D1-309D664DD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448B41-C643-764C-BE8E-05EF98A53F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A7D3C62-0FD4-7A47-B7C9-C7E39ECFCF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10BE7FE-4AD6-724D-A62C-44FE656FBF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804D16B-9200-A143-AAEB-3F38F40C9E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FB9E509-A2AE-9645-8FCB-77C9ECF23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D5C2-FAC1-3D44-A654-AA56FAF136FB}" type="datetimeFigureOut">
              <a:rPr lang="es-CO" smtClean="0"/>
              <a:t>24/11/2020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C34D7F4-D2B7-8B4C-9F47-FF7862542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029F255-C741-D148-A058-4A63B400E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BC384-8637-6B4D-BBCE-6DC5E40D5C7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2833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6D5E65-6F50-7945-B463-676E05A8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C35C200-64B9-E94F-9DE7-04BE26174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D5C2-FAC1-3D44-A654-AA56FAF136FB}" type="datetimeFigureOut">
              <a:rPr lang="es-CO" smtClean="0"/>
              <a:t>24/11/2020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E838F48-18CC-CD4A-A150-54DEB140A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0D0B96A-4A98-E943-80C0-7AB25B922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BC384-8637-6B4D-BBCE-6DC5E40D5C7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2230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1D11DDF-F1FA-F349-9BFA-10B5440C4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D5C2-FAC1-3D44-A654-AA56FAF136FB}" type="datetimeFigureOut">
              <a:rPr lang="es-CO" smtClean="0"/>
              <a:t>24/11/2020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07726CA-EE8B-0045-BA47-DB5D5F19A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FAF7765-C2C3-D446-AE0D-75049D84B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BC384-8637-6B4D-BBCE-6DC5E40D5C7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78208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33A8F0-A718-AE4A-A942-4F7C2F735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C1ED8B-6E34-6642-ABA0-A21288F54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58B0ED5-E5CD-104D-A512-0B2F76CCC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CD59137-B8C4-D449-92C7-0296C4E67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D5C2-FAC1-3D44-A654-AA56FAF136FB}" type="datetimeFigureOut">
              <a:rPr lang="es-CO" smtClean="0"/>
              <a:t>24/11/2020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49AA661-81BA-7540-9A28-B20BF0BB1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B056C8E-9F98-114A-BE12-523A119BE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BC384-8637-6B4D-BBCE-6DC5E40D5C7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20267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EE0F83-5CEF-3C4D-A1DB-90651D7DE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AC1B595-4C87-2B4C-B2E4-FFBEAC1BF5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63DD7EE-F6CB-7449-9788-B415DDB628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A368ACF-3456-784E-91A1-73C9FE6B3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D5C2-FAC1-3D44-A654-AA56FAF136FB}" type="datetimeFigureOut">
              <a:rPr lang="es-CO" smtClean="0"/>
              <a:t>24/11/2020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F2FA424-070F-C244-AD9F-760485F33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2C3E72-5A01-5948-BD9C-B8E13E2EE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BC384-8637-6B4D-BBCE-6DC5E40D5C7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5954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E0AF065-7DC1-B741-8C02-883588045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161AD5C-9743-C84D-BFB1-65D52BBAAF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2A8DFD-4FDA-9144-B80D-2BF1DC845E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1D5C2-FAC1-3D44-A654-AA56FAF136FB}" type="datetimeFigureOut">
              <a:rPr lang="es-CO" smtClean="0"/>
              <a:t>24/11/2020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E610414-3F44-E24E-A998-21B27AF9E9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C62DBC-72EB-3840-B362-88F79E0160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BC384-8637-6B4D-BBCE-6DC5E40D5C7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2460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9FA80D09-E580-704F-A200-1C28D94880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00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66DB6144-4126-4F4C-AD28-64E36F3E3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730" y="2188723"/>
            <a:ext cx="10222151" cy="3385125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es-CO" b="1" dirty="0">
                <a:latin typeface="Arial" panose="020B0604020202020204" pitchFamily="34" charset="0"/>
                <a:ea typeface="Calibri" panose="020F0502020204030204" pitchFamily="34" charset="0"/>
              </a:rPr>
              <a:t> RECUPERACIÓN DE MERCADOS</a:t>
            </a:r>
          </a:p>
          <a:p>
            <a:pPr marL="0" indent="0" algn="ctr">
              <a:spcAft>
                <a:spcPts val="0"/>
              </a:spcAft>
              <a:buNone/>
            </a:pPr>
            <a:endParaRPr lang="es-CO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s-CO" dirty="0">
                <a:latin typeface="Arial" panose="020B0604020202020204" pitchFamily="34" charset="0"/>
                <a:ea typeface="Calibri" panose="020F0502020204030204" pitchFamily="34" charset="0"/>
              </a:rPr>
              <a:t>	</a:t>
            </a:r>
            <a:r>
              <a:rPr lang="es-CO" b="1" dirty="0">
                <a:latin typeface="Arial" panose="020B0604020202020204" pitchFamily="34" charset="0"/>
                <a:ea typeface="Calibri" panose="020F0502020204030204" pitchFamily="34" charset="0"/>
              </a:rPr>
              <a:t>ESTRATEGIAS PARA LA RECUPERACIÓN DEL SERVICIO DE TRANSPORTE AÉREO EN MEDIO DE LA INCERTIDUMBRE GENERADA POR LA PANDEMIA DEL COVID-19</a:t>
            </a:r>
          </a:p>
          <a:p>
            <a:pPr marL="0" indent="0">
              <a:spcAft>
                <a:spcPts val="0"/>
              </a:spcAft>
              <a:buNone/>
            </a:pPr>
            <a:endParaRPr lang="es-CO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878271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400356-AEFB-9044-AAE7-9DB214166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730" y="914399"/>
            <a:ext cx="10222151" cy="5313219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es-CO" sz="5600" b="1" dirty="0">
                <a:latin typeface="Arial" panose="020B0604020202020204" pitchFamily="34" charset="0"/>
                <a:ea typeface="Calibri" panose="020F0502020204030204" pitchFamily="34" charset="0"/>
              </a:rPr>
              <a:t>Alternativas para confrontar las dificultades que impiden la reactivación</a:t>
            </a:r>
            <a:endParaRPr lang="es-CO" sz="56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es-CO" sz="4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/>
            <a:r>
              <a:rPr lang="es-CO" sz="4800" dirty="0">
                <a:latin typeface="Arial" panose="020B0604020202020204" pitchFamily="34" charset="0"/>
                <a:ea typeface="Calibri" panose="020F0502020204030204" pitchFamily="34" charset="0"/>
              </a:rPr>
              <a:t>Recuperación y/o fortalecimiento de la confianza en las medidas sanitarias adoptadas, en especial por las aerolíneas.</a:t>
            </a:r>
            <a:endParaRPr lang="es-CO" sz="4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s-CO" sz="4800" dirty="0">
                <a:latin typeface="Arial" panose="020B0604020202020204" pitchFamily="34" charset="0"/>
                <a:ea typeface="Calibri" panose="020F0502020204030204" pitchFamily="34" charset="0"/>
              </a:rPr>
              <a:t>Claridad y seguridad en el cumplimiento de los contratos de transporte aéreo y a los cambios surgidos por las medidas sanitarias adoptadas.  </a:t>
            </a:r>
            <a:endParaRPr lang="es-CO" sz="4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/>
            <a:r>
              <a:rPr lang="es-CO" sz="4800" dirty="0">
                <a:latin typeface="Arial" panose="020B0604020202020204" pitchFamily="34" charset="0"/>
                <a:ea typeface="Calibri" panose="020F0502020204030204" pitchFamily="34" charset="0"/>
              </a:rPr>
              <a:t>Seguridad al viajero que cobije y contemple el riesgo ante la declaración de insolvencia y/o quiebra de una aerolínea. </a:t>
            </a:r>
            <a:endParaRPr lang="es-CO" sz="4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/>
            <a:r>
              <a:rPr lang="es-CO" sz="4800" dirty="0">
                <a:latin typeface="Arial" panose="020B0604020202020204" pitchFamily="34" charset="0"/>
                <a:ea typeface="Calibri" panose="020F0502020204030204" pitchFamily="34" charset="0"/>
              </a:rPr>
              <a:t>Constituir un fondo de garantía para reforzar la seguridad y tranquilidad del viajero.</a:t>
            </a:r>
            <a:endParaRPr lang="es-CO" sz="4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/>
            <a:r>
              <a:rPr lang="es-CO" sz="4800" dirty="0">
                <a:latin typeface="Arial" panose="020B0604020202020204" pitchFamily="34" charset="0"/>
                <a:ea typeface="Calibri" panose="020F0502020204030204" pitchFamily="34" charset="0"/>
              </a:rPr>
              <a:t>Impulsar la creación de un seguro de cobertura para el viajero, alineado con las medidas y políticas en países estratégicos.</a:t>
            </a:r>
            <a:endParaRPr lang="es-CO" sz="4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/>
            <a:r>
              <a:rPr lang="es-CO" sz="4800" dirty="0">
                <a:latin typeface="Arial" panose="020B0604020202020204" pitchFamily="34" charset="0"/>
                <a:ea typeface="Calibri" panose="020F0502020204030204" pitchFamily="34" charset="0"/>
              </a:rPr>
              <a:t>Ajustar parámetros de competitividad alineados a la nueva Ley del Turismo</a:t>
            </a:r>
            <a:endParaRPr lang="es-CO" sz="4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/>
            <a:r>
              <a:rPr lang="es-CO" sz="4800" dirty="0">
                <a:latin typeface="Arial" panose="020B0604020202020204" pitchFamily="34" charset="0"/>
                <a:ea typeface="Calibri" panose="020F0502020204030204" pitchFamily="34" charset="0"/>
              </a:rPr>
              <a:t>Ampliar la vigencia de la tasa diferencial del (IVA?) y de las medidas del flujo de los recaudos de tasas e impuestos que recaudan las aerolíneas. </a:t>
            </a:r>
            <a:endParaRPr lang="es-CO" sz="4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/>
            <a:r>
              <a:rPr lang="es-CO" sz="4800" dirty="0">
                <a:latin typeface="Arial" panose="020B0604020202020204" pitchFamily="34" charset="0"/>
                <a:ea typeface="Calibri" panose="020F0502020204030204" pitchFamily="34" charset="0"/>
              </a:rPr>
              <a:t>Reactivar el oxígeno de entidades estratégicas en la línea productiva del turismo.</a:t>
            </a:r>
          </a:p>
          <a:p>
            <a:pPr algn="just">
              <a:lnSpc>
                <a:spcPct val="120000"/>
              </a:lnSpc>
            </a:pPr>
            <a:r>
              <a:rPr lang="es-CO" sz="4800" dirty="0">
                <a:latin typeface="Arial" panose="020B0604020202020204" pitchFamily="34" charset="0"/>
                <a:ea typeface="Calibri" panose="020F0502020204030204" pitchFamily="34" charset="0"/>
              </a:rPr>
              <a:t>Referente a la emergencia que atraviesan San Andres y Providencia como consecuencia del Huracán IOTA, resaltamos la importancia de respetar el sentir de sus nativos. Reconstruir la infraestructura tomando en cuenta materiales ecológicos y resistentes a futuros desastres naturales. Impulsar el turismo sostenible, acorde a las posibilidades de la zona y lo expresado por los nativos.</a:t>
            </a:r>
            <a:endParaRPr lang="es-CO" dirty="0">
              <a:solidFill>
                <a:srgbClr val="000000"/>
              </a:solidFill>
              <a:latin typeface="Cambria" panose="0204050305040603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31691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5B90B8CA-CA50-7948-93FB-8A34744C2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568" y="1685408"/>
            <a:ext cx="10515600" cy="3487184"/>
          </a:xfrm>
        </p:spPr>
        <p:txBody>
          <a:bodyPr>
            <a:normAutofit/>
          </a:bodyPr>
          <a:lstStyle/>
          <a:p>
            <a:pPr algn="ctr"/>
            <a:r>
              <a:rPr lang="es-ES" sz="8800" b="1">
                <a:solidFill>
                  <a:schemeClr val="accent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GRACIAS</a:t>
            </a:r>
            <a:endParaRPr lang="es-CO" sz="8800" b="1" dirty="0">
              <a:solidFill>
                <a:schemeClr val="accent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1560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2B0322994A36649A87FE5461A90E0BD" ma:contentTypeVersion="1" ma:contentTypeDescription="Create a new document." ma:contentTypeScope="" ma:versionID="1725b4ff0e0c91e59f53b97b8f7134ba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57E949D-14C9-43BB-8422-3682AD0138B1}"/>
</file>

<file path=customXml/itemProps2.xml><?xml version="1.0" encoding="utf-8"?>
<ds:datastoreItem xmlns:ds="http://schemas.openxmlformats.org/officeDocument/2006/customXml" ds:itemID="{2D95C7B1-02C6-452C-92DD-49528FC76E44}"/>
</file>

<file path=customXml/itemProps3.xml><?xml version="1.0" encoding="utf-8"?>
<ds:datastoreItem xmlns:ds="http://schemas.openxmlformats.org/officeDocument/2006/customXml" ds:itemID="{74E7556D-7C20-4259-B160-AD2A7962A955}"/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250</Words>
  <Application>Microsoft Office PowerPoint</Application>
  <PresentationFormat>Panorámica</PresentationFormat>
  <Paragraphs>15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Cambria</vt:lpstr>
      <vt:lpstr>Open Sans</vt:lpstr>
      <vt:lpstr>Tema de Office</vt:lpstr>
      <vt:lpstr>Presentación de PowerPoint</vt:lpstr>
      <vt:lpstr>Presentación de PowerPoint</vt:lpstr>
      <vt:lpstr>Presentación de PowerPoint</vt:lpstr>
      <vt:lpstr>GRACIAS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RECUPERACION DE LOS MERCADOS</dc:title>
  <dc:creator>Microsoft Office User</dc:creator>
  <cp:lastModifiedBy>Luz Melba Castañeda Lizarazo</cp:lastModifiedBy>
  <cp:revision>11</cp:revision>
  <dcterms:created xsi:type="dcterms:W3CDTF">2020-11-20T15:30:23Z</dcterms:created>
  <dcterms:modified xsi:type="dcterms:W3CDTF">2020-11-24T15:49:16Z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0x01010022B0322994A36649A87FE5461A90E0BD</vt:lpwstr>
  </property>
</Properties>
</file>